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333" r:id="rId5"/>
    <p:sldId id="334" r:id="rId6"/>
    <p:sldId id="281" r:id="rId7"/>
    <p:sldId id="355" r:id="rId8"/>
    <p:sldId id="354" r:id="rId9"/>
    <p:sldId id="335" r:id="rId10"/>
    <p:sldId id="259" r:id="rId11"/>
    <p:sldId id="336" r:id="rId12"/>
    <p:sldId id="337" r:id="rId13"/>
    <p:sldId id="260" r:id="rId14"/>
    <p:sldId id="339" r:id="rId15"/>
    <p:sldId id="341" r:id="rId16"/>
    <p:sldId id="338" r:id="rId17"/>
    <p:sldId id="262" r:id="rId18"/>
    <p:sldId id="340" r:id="rId19"/>
    <p:sldId id="344" r:id="rId20"/>
    <p:sldId id="261" r:id="rId21"/>
    <p:sldId id="263" r:id="rId22"/>
    <p:sldId id="287" r:id="rId23"/>
    <p:sldId id="313" r:id="rId24"/>
    <p:sldId id="293" r:id="rId25"/>
    <p:sldId id="296" r:id="rId26"/>
    <p:sldId id="294" r:id="rId27"/>
    <p:sldId id="295" r:id="rId28"/>
    <p:sldId id="297" r:id="rId29"/>
    <p:sldId id="298" r:id="rId30"/>
    <p:sldId id="299" r:id="rId31"/>
    <p:sldId id="300" r:id="rId32"/>
    <p:sldId id="301" r:id="rId33"/>
    <p:sldId id="303" r:id="rId34"/>
    <p:sldId id="304" r:id="rId35"/>
    <p:sldId id="305" r:id="rId36"/>
    <p:sldId id="306" r:id="rId37"/>
    <p:sldId id="302" r:id="rId38"/>
    <p:sldId id="307" r:id="rId39"/>
    <p:sldId id="308" r:id="rId40"/>
    <p:sldId id="309" r:id="rId41"/>
    <p:sldId id="312" r:id="rId42"/>
    <p:sldId id="288" r:id="rId43"/>
    <p:sldId id="289" r:id="rId44"/>
    <p:sldId id="290" r:id="rId45"/>
    <p:sldId id="292" r:id="rId46"/>
    <p:sldId id="291" r:id="rId47"/>
    <p:sldId id="311" r:id="rId48"/>
    <p:sldId id="286" r:id="rId49"/>
    <p:sldId id="342" r:id="rId50"/>
    <p:sldId id="285" r:id="rId51"/>
    <p:sldId id="347" r:id="rId52"/>
    <p:sldId id="345" r:id="rId53"/>
    <p:sldId id="346" r:id="rId54"/>
    <p:sldId id="348" r:id="rId55"/>
    <p:sldId id="349" r:id="rId56"/>
    <p:sldId id="350" r:id="rId57"/>
    <p:sldId id="352" r:id="rId58"/>
    <p:sldId id="353" r:id="rId59"/>
    <p:sldId id="343" r:id="rId60"/>
    <p:sldId id="310" r:id="rId61"/>
    <p:sldId id="315" r:id="rId62"/>
    <p:sldId id="314" r:id="rId63"/>
    <p:sldId id="317" r:id="rId64"/>
    <p:sldId id="316" r:id="rId65"/>
    <p:sldId id="331" r:id="rId66"/>
    <p:sldId id="321" r:id="rId67"/>
    <p:sldId id="322" r:id="rId68"/>
    <p:sldId id="323" r:id="rId69"/>
    <p:sldId id="324" r:id="rId70"/>
    <p:sldId id="325" r:id="rId71"/>
    <p:sldId id="326" r:id="rId72"/>
    <p:sldId id="327" r:id="rId73"/>
    <p:sldId id="328" r:id="rId74"/>
    <p:sldId id="329" r:id="rId75"/>
    <p:sldId id="284" r:id="rId76"/>
    <p:sldId id="258" r:id="rId77"/>
    <p:sldId id="264" r:id="rId78"/>
    <p:sldId id="282" r:id="rId79"/>
    <p:sldId id="273" r:id="rId80"/>
    <p:sldId id="274" r:id="rId81"/>
    <p:sldId id="275" r:id="rId82"/>
    <p:sldId id="276" r:id="rId83"/>
    <p:sldId id="277" r:id="rId84"/>
    <p:sldId id="265" r:id="rId85"/>
    <p:sldId id="266" r:id="rId86"/>
    <p:sldId id="267" r:id="rId87"/>
    <p:sldId id="268" r:id="rId88"/>
    <p:sldId id="269" r:id="rId89"/>
    <p:sldId id="270" r:id="rId90"/>
    <p:sldId id="271" r:id="rId91"/>
    <p:sldId id="272" r:id="rId92"/>
    <p:sldId id="278" r:id="rId93"/>
    <p:sldId id="319" r:id="rId94"/>
    <p:sldId id="318" r:id="rId95"/>
    <p:sldId id="279" r:id="rId96"/>
    <p:sldId id="280" r:id="rId97"/>
    <p:sldId id="320" r:id="rId98"/>
    <p:sldId id="330" r:id="rId99"/>
    <p:sldId id="357" r:id="rId100"/>
    <p:sldId id="356"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114" d="100"/>
          <a:sy n="114" d="100"/>
        </p:scale>
        <p:origin x="2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3/6/2021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3/6/2021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 Id="rId5" Type="http://schemas.openxmlformats.org/officeDocument/2006/relationships/image" Target="../media/image50.emf"/><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6.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7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6.xml"/><Relationship Id="rId5" Type="http://schemas.openxmlformats.org/officeDocument/2006/relationships/image" Target="../media/image86.emf"/><Relationship Id="rId4" Type="http://schemas.openxmlformats.org/officeDocument/2006/relationships/image" Target="../media/image85.emf"/></Relationships>
</file>

<file path=ppt/slides/_rels/slide8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6.xml"/><Relationship Id="rId5" Type="http://schemas.openxmlformats.org/officeDocument/2006/relationships/image" Target="../media/image90.emf"/><Relationship Id="rId4" Type="http://schemas.openxmlformats.org/officeDocument/2006/relationships/image" Target="../media/image8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pic>
        <p:nvPicPr>
          <p:cNvPr id="4" name="Picture 3">
            <a:extLst>
              <a:ext uri="{FF2B5EF4-FFF2-40B4-BE49-F238E27FC236}">
                <a16:creationId xmlns:a16="http://schemas.microsoft.com/office/drawing/2014/main" id="{40E5B5A5-2859-4469-A6A7-DF0073F655DA}"/>
              </a:ext>
            </a:extLst>
          </p:cNvPr>
          <p:cNvPicPr>
            <a:picLocks noChangeAspect="1"/>
          </p:cNvPicPr>
          <p:nvPr/>
        </p:nvPicPr>
        <p:blipFill>
          <a:blip r:embed="rId2"/>
          <a:stretch>
            <a:fillRect/>
          </a:stretch>
        </p:blipFill>
        <p:spPr>
          <a:xfrm>
            <a:off x="6568580" y="1978505"/>
            <a:ext cx="5334000" cy="4000500"/>
          </a:xfrm>
          <a:prstGeom prst="rect">
            <a:avLst/>
          </a:prstGeom>
        </p:spPr>
      </p:pic>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838200" y="1978505"/>
            <a:ext cx="5730380" cy="239302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0"/>
              </a:spcAft>
            </a:pP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Npoints</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length(path(:,1)); </a:t>
            </a:r>
            <a:r>
              <a:rPr lang="en-US" sz="7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number of points in the path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Initialize vectors to store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1) indices of nearest neighbor that is behind the points of path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2) indices of nearest neighbor that is ahead of the points of path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3) percentage of travel of point on the path</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vector_first_path_point_index</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NaN</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(Npoints,1);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vector_second_path_point_index</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NaN</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(Npoints,1);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vector_percent_along_length</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NaN</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(Npoints,1);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1:Npoints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vector_first_path_point_index</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7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vector_second_path_point_index</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vector_percent_along_length</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7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fcn_Path_snapPointOntoNearestPath</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reference_elevated_path</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(:,[1,2]));</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estimate the elevation as an average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elevation = (1-vector_percent_along_length).*</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reference_elevated_path</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(vector_first_path_point_index,3)+</a:t>
            </a:r>
            <a:r>
              <a:rPr lang="en-US" sz="7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vector_percent_along_length</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reference_elevated_path</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(vector_second_path_point_index,3);</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elevated_path</a:t>
            </a:r>
            <a:r>
              <a:rPr lang="en-US" sz="7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[path, elevation];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7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59876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7886-73A7-474A-8C59-AE6C27282B36}"/>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C7C32292-A00B-499A-8A3C-B3051DEFE1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85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We’re often creating paths, but for dummy “starter” paths we have a function</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fontScale="92500" lnSpcReduction="1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 click-to-draw function also exists that allows interactive creation of paths.</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length of each traversal is different, we cannot save these as arrays (not easily, at least). So we use structure types to save traversals to allow different lengths.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a:t>For example, roads are a form of path. The task of driving is to stay on the road, which means that a vehicle’s position relative to the path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a:solidFill>
                  <a:srgbClr val="028009"/>
                </a:solidFill>
                <a:latin typeface="Courier New" panose="02070309020205020404" pitchFamily="49" charset="0"/>
              </a:rPr>
              <a:t>% script_test_fcn_Path_plotTraversalsYaw.m</a:t>
            </a:r>
          </a:p>
          <a:p>
            <a:r>
              <a:rPr lang="en-US" sz="1000">
                <a:solidFill>
                  <a:srgbClr val="028009"/>
                </a:solidFill>
                <a:latin typeface="Courier New" panose="02070309020205020404" pitchFamily="49" charset="0"/>
              </a:rPr>
              <a:t>% tests fcn_Path_plotTraversalsYaw</a:t>
            </a:r>
          </a:p>
          <a:p>
            <a:r>
              <a:rPr lang="en-US" sz="1000">
                <a:solidFill>
                  <a:srgbClr val="028009"/>
                </a:solidFill>
                <a:latin typeface="Courier New" panose="02070309020205020404" pitchFamily="49" charset="0"/>
              </a:rPr>
              <a:t> </a:t>
            </a:r>
          </a:p>
          <a:p>
            <a:r>
              <a:rPr lang="en-US" sz="1000">
                <a:solidFill>
                  <a:srgbClr val="000000"/>
                </a:solidFill>
                <a:latin typeface="Courier New" panose="02070309020205020404" pitchFamily="49" charset="0"/>
              </a:rPr>
              <a:t>clc</a:t>
            </a:r>
          </a:p>
          <a:p>
            <a:r>
              <a:rPr lang="en-US" sz="1000">
                <a:solidFill>
                  <a:srgbClr val="000000"/>
                </a:solidFill>
                <a:latin typeface="Courier New" panose="02070309020205020404" pitchFamily="49" charset="0"/>
              </a:rPr>
              <a:t>close </a:t>
            </a:r>
            <a:r>
              <a:rPr lang="en-US" sz="1000">
                <a:solidFill>
                  <a:srgbClr val="AA04F9"/>
                </a:solidFill>
                <a:latin typeface="Courier New" panose="02070309020205020404" pitchFamily="49" charset="0"/>
              </a:rPr>
              <a:t>all</a:t>
            </a:r>
          </a:p>
          <a:p>
            <a:r>
              <a:rPr lang="en-US" sz="1000">
                <a:solidFill>
                  <a:srgbClr val="AA04F9"/>
                </a:solidFill>
                <a:latin typeface="Courier New" panose="02070309020205020404" pitchFamily="49" charset="0"/>
              </a:rPr>
              <a:t> </a:t>
            </a:r>
          </a:p>
          <a:p>
            <a:r>
              <a:rPr lang="en-US" sz="1000">
                <a:solidFill>
                  <a:srgbClr val="028009"/>
                </a:solidFill>
                <a:latin typeface="Courier New" panose="02070309020205020404" pitchFamily="49" charset="0"/>
              </a:rPr>
              <a:t>% Fill in some dummy data</a:t>
            </a:r>
          </a:p>
          <a:p>
            <a:r>
              <a:rPr lang="en-US" sz="1000">
                <a:solidFill>
                  <a:srgbClr val="000000"/>
                </a:solidFill>
                <a:latin typeface="Courier New" panose="02070309020205020404" pitchFamily="49" charset="0"/>
              </a:rPr>
              <a:t>paths = fcn_Path_fillSamplePaths;</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Convert paths into traversals</a:t>
            </a:r>
          </a:p>
          <a:p>
            <a:r>
              <a:rPr lang="en-US" sz="1000">
                <a:solidFill>
                  <a:srgbClr val="0E00FF"/>
                </a:solidFill>
                <a:latin typeface="Courier New" panose="02070309020205020404" pitchFamily="49" charset="0"/>
              </a:rPr>
              <a:t>for</a:t>
            </a:r>
            <a:r>
              <a:rPr lang="en-US" sz="1000">
                <a:solidFill>
                  <a:srgbClr val="000000"/>
                </a:solidFill>
                <a:latin typeface="Courier New" panose="02070309020205020404" pitchFamily="49" charset="0"/>
              </a:rPr>
              <a:t> i_traveral = 1:length(paths)</a:t>
            </a:r>
          </a:p>
          <a:p>
            <a:r>
              <a:rPr lang="en-US" sz="1000">
                <a:solidFill>
                  <a:srgbClr val="000000"/>
                </a:solidFill>
                <a:latin typeface="Courier New" panose="02070309020205020404" pitchFamily="49" charset="0"/>
              </a:rPr>
              <a:t>    traversal = fcn_Path_convertPathToTraversalStructure(paths{i_traveral});</a:t>
            </a:r>
          </a:p>
          <a:p>
            <a:r>
              <a:rPr lang="it-IT" sz="1000">
                <a:solidFill>
                  <a:srgbClr val="000000"/>
                </a:solidFill>
                <a:latin typeface="Courier New" panose="02070309020205020404" pitchFamily="49" charset="0"/>
              </a:rPr>
              <a:t>    data.traversal{i_traveral} = traversal;</a:t>
            </a:r>
          </a:p>
          <a:p>
            <a:r>
              <a:rPr lang="en-US" sz="1000">
                <a:solidFill>
                  <a:srgbClr val="0E00FF"/>
                </a:solidFill>
                <a:latin typeface="Courier New" panose="02070309020205020404" pitchFamily="49" charset="0"/>
              </a:rPr>
              <a:t>end</a:t>
            </a:r>
          </a:p>
          <a:p>
            <a:r>
              <a:rPr lang="en-US" sz="1000">
                <a:solidFill>
                  <a:srgbClr val="0E00FF"/>
                </a:solidFill>
                <a:latin typeface="Courier New" panose="02070309020205020404" pitchFamily="49" charset="0"/>
              </a:rPr>
              <a:t> </a:t>
            </a:r>
          </a:p>
          <a:p>
            <a:r>
              <a:rPr lang="en-US" sz="1000">
                <a:solidFill>
                  <a:srgbClr val="0E00FF"/>
                </a:solidFill>
                <a:latin typeface="Courier New" panose="02070309020205020404" pitchFamily="49" charset="0"/>
              </a:rPr>
              <a:t> </a:t>
            </a:r>
          </a:p>
          <a:p>
            <a:r>
              <a:rPr lang="en-US" sz="1000">
                <a:solidFill>
                  <a:srgbClr val="028009"/>
                </a:solidFill>
                <a:latin typeface="Courier New" panose="02070309020205020404" pitchFamily="49" charset="0"/>
              </a:rPr>
              <a:t>%% Call the plot command to show how it works. First, put it into our figure</a:t>
            </a:r>
          </a:p>
          <a:p>
            <a:r>
              <a:rPr lang="en-US" sz="1000">
                <a:solidFill>
                  <a:srgbClr val="028009"/>
                </a:solidFill>
                <a:latin typeface="Courier New" panose="02070309020205020404" pitchFamily="49" charset="0"/>
              </a:rPr>
              <a:t>% to show that it will auto-label the axes and create a new figure (NOT</a:t>
            </a:r>
          </a:p>
          <a:p>
            <a:r>
              <a:rPr lang="en-US" sz="1000">
                <a:solidFill>
                  <a:srgbClr val="028009"/>
                </a:solidFill>
                <a:latin typeface="Courier New" panose="02070309020205020404" pitchFamily="49" charset="0"/>
              </a:rPr>
              <a:t>% figure 11 here) to plot the data.</a:t>
            </a:r>
          </a:p>
          <a:p>
            <a:r>
              <a:rPr lang="en-US" sz="1000">
                <a:solidFill>
                  <a:srgbClr val="000000"/>
                </a:solidFill>
                <a:latin typeface="Courier New" panose="02070309020205020404" pitchFamily="49" charset="0"/>
              </a:rPr>
              <a:t>figure(11);</a:t>
            </a:r>
          </a:p>
          <a:p>
            <a:r>
              <a:rPr lang="en-US" sz="1000">
                <a:solidFill>
                  <a:srgbClr val="000000"/>
                </a:solidFill>
                <a:latin typeface="Courier New" panose="02070309020205020404" pitchFamily="49" charset="0"/>
              </a:rPr>
              <a:t>fcn_Path_plotTraversalsYaw(data);</a:t>
            </a:r>
          </a:p>
          <a:p>
            <a:r>
              <a:rPr lang="en-US" sz="1000">
                <a:solidFill>
                  <a:srgbClr val="000000"/>
                </a:solidFill>
                <a:latin typeface="Courier New" panose="02070309020205020404" pitchFamily="49" charset="0"/>
              </a:rPr>
              <a:t> </a:t>
            </a:r>
          </a:p>
          <a:p>
            <a:r>
              <a:rPr lang="en-US" sz="1000">
                <a:solidFill>
                  <a:srgbClr val="000000"/>
                </a:solidFill>
                <a:latin typeface="Courier New" panose="02070309020205020404" pitchFamily="49" charset="0"/>
              </a:rPr>
              <a:t> </a:t>
            </a:r>
          </a:p>
          <a:p>
            <a:r>
              <a:rPr lang="en-US" sz="1000">
                <a:solidFill>
                  <a:srgbClr val="028009"/>
                </a:solidFill>
                <a:latin typeface="Courier New" panose="02070309020205020404" pitchFamily="49" charset="0"/>
              </a:rPr>
              <a:t>%% Next, specify the figure number to show that it will NOT auto-label the</a:t>
            </a:r>
          </a:p>
          <a:p>
            <a:r>
              <a:rPr lang="en-US" sz="1000">
                <a:solidFill>
                  <a:srgbClr val="028009"/>
                </a:solidFill>
                <a:latin typeface="Courier New" panose="02070309020205020404" pitchFamily="49" charset="0"/>
              </a:rPr>
              <a:t>% axes if figure is already given and it puts the plots into this figure.</a:t>
            </a:r>
          </a:p>
          <a:p>
            <a:r>
              <a:rPr lang="en-US" sz="1000">
                <a:solidFill>
                  <a:srgbClr val="000000"/>
                </a:solidFill>
                <a:latin typeface="Courier New" panose="02070309020205020404" pitchFamily="49" charset="0"/>
              </a:rPr>
              <a:t>fig_num = 12;</a:t>
            </a:r>
          </a:p>
          <a:p>
            <a:r>
              <a:rPr lang="en-US" sz="1000">
                <a:solidFill>
                  <a:srgbClr val="000000"/>
                </a:solidFill>
                <a:latin typeface="Courier New" panose="02070309020205020404" pitchFamily="49" charset="0"/>
              </a:rPr>
              <a:t>fcn_Path_plotTraversalsYaw(data,fig_num);</a:t>
            </a:r>
          </a:p>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p>
          <a:p>
            <a:pPr marL="0" indent="0">
              <a:buNone/>
            </a:pPr>
            <a:r>
              <a:rPr lang="en-US" dirty="0"/>
              <a:t>Snapping a point onto a path: </a:t>
            </a:r>
          </a:p>
          <a:p>
            <a:pPr marL="0" indent="0">
              <a:buNone/>
            </a:pPr>
            <a:r>
              <a:rPr lang="en-US" dirty="0"/>
              <a:t>Projecting from a path normally outward</a:t>
            </a:r>
          </a:p>
          <a:p>
            <a:pPr marL="0" indent="0">
              <a:buNone/>
            </a:pPr>
            <a:r>
              <a:rPr lang="en-US" dirty="0"/>
              <a:t>Generating random traversals about a reference traversal</a:t>
            </a:r>
          </a:p>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524315"/>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1.2 - works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[1.4 1.3];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query point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0.5 0.2; 0.9 0.9; 1.5 0.6; 3 0];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an 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Convert to SXY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112;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figure number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fcn_Path_snapPointOntoPath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a:t>
            </a:r>
            <a:r>
              <a:rPr lang="en-US" sz="900" dirty="0" err="1">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 is: %.2f\n'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Trimming a path</a:t>
            </a:r>
          </a:p>
        </p:txBody>
      </p:sp>
    </p:spTree>
    <p:extLst>
      <p:ext uri="{BB962C8B-B14F-4D97-AF65-F5344CB8AC3E}">
        <p14:creationId xmlns:p14="http://schemas.microsoft.com/office/powerpoint/2010/main" val="1813192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6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a:t>The important aspect of the station is that it does NOT depend on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a:t>The station distance is distance ALONG a path, so if a path is curvy, then the station distance from a point can be very large even if the point is relatively close in straight-line distance.</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650875"/>
            <a:ext cx="10515600" cy="1325563"/>
          </a:xfrm>
        </p:spPr>
        <p:txBody>
          <a:bodyPr>
            <a:noAutofit/>
          </a:bodyPr>
          <a:lstStyle/>
          <a:p>
            <a:r>
              <a:rPr lang="en-US" sz="3600" dirty="0"/>
              <a:t>An issue with station coordinates is that they depend very strongly on how much weaving. Depending on weaving, paths plotted at same station points – in this case every 40 meters – may be very distant from their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from a path normally outward</a:t>
            </a:r>
          </a:p>
        </p:txBody>
      </p:sp>
    </p:spTree>
    <p:extLst>
      <p:ext uri="{BB962C8B-B14F-4D97-AF65-F5344CB8AC3E}">
        <p14:creationId xmlns:p14="http://schemas.microsoft.com/office/powerpoint/2010/main" val="16690657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19284" cy="2748063"/>
          </a:xfrm>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7840111" y="739288"/>
            <a:ext cx="3640101" cy="529680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fcn_Path_FindOrthogonalPathVectorsAtStations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stations: an N x 1 vector containing the station on the central</a:t>
            </a:r>
          </a:p>
          <a:p>
            <a:r>
              <a:rPr lang="en-US" sz="500" dirty="0">
                <a:solidFill>
                  <a:srgbClr val="228B22"/>
                </a:solidFill>
                <a:latin typeface="Courier New" panose="02070309020205020404" pitchFamily="49" charset="0"/>
              </a:rPr>
              <a:t>%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Particularly at an internal vertex, it can be very unclear what to use as a normal vector. Here are 4 options that 1) use previous, 2) use following, 3) average both only at vertex, and 4) average everywhere</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7254" y="2829759"/>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211" y="2829759"/>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9157" y="2829759"/>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88" y="2829759"/>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p:txBody>
          <a:bodyPr/>
          <a:lstStyle/>
          <a:p>
            <a:pPr marL="0" indent="0">
              <a:buNone/>
            </a:pPr>
            <a:r>
              <a:rPr lang="en-US" dirty="0"/>
              <a:t>See: </a:t>
            </a:r>
            <a:r>
              <a:rPr lang="en-US" dirty="0" err="1"/>
              <a:t>fcn_Path_fillRandomTraversalsAboutTraversal.m</a:t>
            </a:r>
            <a:r>
              <a:rPr lang="en-US" dirty="0"/>
              <a:t> and </a:t>
            </a:r>
            <a:r>
              <a:rPr lang="en-US" dirty="0" err="1"/>
              <a:t>script_test_fcn_Path_fillRandomTraversalsAboutTraversal.m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a:t>
            </a:r>
            <a:r>
              <a:rPr lang="en-US" dirty="0" err="1"/>
              <a:t>traveral</a:t>
            </a:r>
            <a:endParaRPr lang="en-US" dirty="0"/>
          </a:p>
        </p:txBody>
      </p:sp>
    </p:spTree>
    <p:extLst>
      <p:ext uri="{BB962C8B-B14F-4D97-AF65-F5344CB8AC3E}">
        <p14:creationId xmlns:p14="http://schemas.microsoft.com/office/powerpoint/2010/main" val="1308981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dirty="0" err="1"/>
              <a:t>script_test_fcn_Path_plotPathXYWithVarianceBands.m</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15498"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script_test_fcn_Path_findClosestPointsFromPath.m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230475"/>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 = [0 0; 2 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 = fcn_Path_convertXYtoTraversalStructure(central_path(:,1),central_path(:,2));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 = [0 4; 2 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 =  fcn_Path_convertXYtoTraversalStructure(nearby_path(:,1),nearby_path(:,2));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fcn_Path_FindOrthogonalHitFromPathToPath(stations,central_traversal,nearby_traversal);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print_results(stations,closest_path_point,distances);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are not.</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key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fcn_Path_FindOrthogonalScatterFromPathToPaths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dirty="0" err="1"/>
              <a:t>script_test_fcn_Path_FindOrthogonalScatterFromPathToPaths</a:t>
            </a:r>
            <a:r>
              <a:rPr lang="en-US" dirty="0"/>
              <a:t> 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dirty="0" err="1"/>
              <a:t>fcn_Path_findAveragePathViaOrthogonalProjection.m</a:t>
            </a:r>
            <a:endParaRPr lang="en-US" dirty="0"/>
          </a:p>
        </p:txBody>
      </p:sp>
    </p:spTree>
    <p:extLst>
      <p:ext uri="{BB962C8B-B14F-4D97-AF65-F5344CB8AC3E}">
        <p14:creationId xmlns:p14="http://schemas.microsoft.com/office/powerpoint/2010/main" val="1248211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will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8729</Words>
  <Application>Microsoft Office PowerPoint</Application>
  <PresentationFormat>Widescreen</PresentationFormat>
  <Paragraphs>785</Paragraphs>
  <Slides>100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100</vt:i4>
      </vt:variant>
    </vt:vector>
  </HeadingPairs>
  <TitlesOfParts>
    <vt:vector size="105" baseType="lpstr">
      <vt:lpstr>Arial</vt:lpstr>
      <vt:lpstr>Calibri</vt:lpstr>
      <vt:lpstr>Calibri Light</vt:lpstr>
      <vt:lpstr>Courier New</vt:lpstr>
      <vt:lpstr>Office Theme</vt:lpstr>
      <vt:lpstr>Finding the Path</vt:lpstr>
      <vt:lpstr>Many applications require a reference path</vt:lpstr>
      <vt:lpstr>Definitions of terms are important so that we don’t get confused later</vt:lpstr>
      <vt:lpstr>The station of a path is the location in terms of the s-coordinate along a path</vt:lpstr>
      <vt:lpstr>The important aspect of the station is that it does NOT depend on distance from a location.</vt:lpstr>
      <vt:lpstr>An issue with station coordinates is that they depend very strongly on how much weaving. Depending on weaving, paths plotted at same station points – in this case every 40 meters – may be very distant from their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Getting started</vt:lpstr>
      <vt:lpstr>We’re often creating paths, but for dummy “starter” paths we have a function</vt:lpstr>
      <vt:lpstr>Why do we use this example? It has some challenging features that often “break” code</vt:lpstr>
      <vt:lpstr>Because the length of each traversal is different, we cannot save these as arrays (not easily, at least). So we use structure types to save traversals to allow different lengths.</vt:lpstr>
      <vt:lpstr>We often collect traversal data into cell arrays called traversals. And we often need to plot them. A function exists for this.</vt:lpstr>
      <vt:lpstr>Similarly, we often want to plot the yaw within traversal arrays and a function exists for this too</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Snapping a point onto a path</vt:lpstr>
      <vt:lpstr>One of the basic path operations is snapping from a query point onto a path</vt:lpstr>
      <vt:lpstr>This functionality is implemented in the MATLAB function: fcn_Path_snapPointOntoPath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Trimming a path</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Projecting from a path normally outward</vt:lpstr>
      <vt:lpstr>A common operation is to seek vectors that are normal to a path at given station points</vt:lpstr>
      <vt:lpstr>This capability is implemented in fcn_Path_findProjectionHitOntoPath.m</vt:lpstr>
      <vt:lpstr>Here are some examples:</vt:lpstr>
      <vt:lpstr>Particularly at an internal vertex, it can be very unclear what to use as a normal vector. Here are 4 options that 1) use previous, 2) use following, 3) average both only at vertex, and 4) average everywhere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Plotting variance bands about a traveral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Calculating the variance of a traversal</vt:lpstr>
      <vt:lpstr>The variance of a single traversal is a measure of how much it bends at each segment, as a distance offset. </vt:lpstr>
      <vt:lpstr>Path Averaging Methods</vt:lpstr>
      <vt:lpstr>One of the more useful ways to create permanent paths is to average ones followed earlier. These naturally occurring paths are called “desire lines”.</vt:lpstr>
      <vt:lpstr>The averaging process seems obvious, but it depends on metrics of distance</vt:lpstr>
      <vt:lpstr>This discrepancy in station distances is why lanes on track and field have staggered starts. The inside line would be shorter than the outside lane if everyone started at the same line.</vt:lpstr>
      <vt:lpstr>The “closest point” method finds the closest point on a nearby path to the central path. It then finds the associated line segment on the nearby path, and then projects FROM the line segment back to the central path.</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The problem with closest point is that the directions of the contributions can be unclear, e.g. the nearby path may be ahead or behind the station points on the central path.</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are not.</vt:lpstr>
      <vt:lpstr>For orthogonal projection, the option of averaging at the vertex appears to give the best results</vt:lpstr>
      <vt:lpstr>The key advantage of the orthogonal projection is that every query “cuts” adjacent paths as one would expect. </vt:lpstr>
      <vt:lpstr>The function, fcn_Path_FindOrthogonalScatterFromPathToPaths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will bias toward the alternate paths and may even “wander” at the intersections.</vt:lpstr>
      <vt:lpstr>To force a query to include only a short part of a path, we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Maddipatla, Srivenkata Satya Prasad</cp:lastModifiedBy>
  <cp:revision>5</cp:revision>
  <dcterms:created xsi:type="dcterms:W3CDTF">2021-01-09T16:12:09Z</dcterms:created>
  <dcterms:modified xsi:type="dcterms:W3CDTF">2021-03-07T05:26:52Z</dcterms:modified>
</cp:coreProperties>
</file>